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94" r:id="rId4"/>
    <p:sldId id="345" r:id="rId5"/>
    <p:sldId id="344" r:id="rId6"/>
    <p:sldId id="351" r:id="rId7"/>
    <p:sldId id="346" r:id="rId8"/>
    <p:sldId id="348" r:id="rId9"/>
    <p:sldId id="347" r:id="rId10"/>
    <p:sldId id="349" r:id="rId11"/>
    <p:sldId id="350" r:id="rId12"/>
    <p:sldId id="352" r:id="rId13"/>
    <p:sldId id="354" r:id="rId14"/>
    <p:sldId id="355" r:id="rId15"/>
    <p:sldId id="356" r:id="rId16"/>
    <p:sldId id="353" r:id="rId17"/>
    <p:sldId id="357" r:id="rId18"/>
    <p:sldId id="359" r:id="rId19"/>
    <p:sldId id="358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1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82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43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94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84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0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87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36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54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97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38528" y="1412687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 4.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solidFill>
                  <a:srgbClr val="00000A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Функциональные узлы малошумящих синтезаторов частот. Фазовые шумы функциональных узлов</a:t>
            </a:r>
          </a:p>
          <a:p>
            <a:pPr algn="ctr"/>
            <a:r>
              <a:rPr lang="ru-RU" sz="2400" dirty="0">
                <a:solidFill>
                  <a:srgbClr val="00000A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Фазовые детекторы. Генераторы управляемые напряжением. Источники питания.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5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8" y="1456955"/>
            <a:ext cx="5938019" cy="50784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34" y="207281"/>
            <a:ext cx="6745374" cy="45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6" y="387645"/>
            <a:ext cx="8131983" cy="9434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90" y="1353131"/>
            <a:ext cx="7093456" cy="49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0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05020" y="398855"/>
            <a:ext cx="3047181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Типы смесителей частот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70" y="820509"/>
            <a:ext cx="9056882" cy="29104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732" y="3730985"/>
            <a:ext cx="6361756" cy="28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26" y="553940"/>
            <a:ext cx="3748473" cy="298791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8095406" y="354016"/>
            <a:ext cx="2876550" cy="13735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98" y="2181277"/>
            <a:ext cx="6245293" cy="504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97" y="3541853"/>
            <a:ext cx="8794935" cy="29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91" y="4583575"/>
            <a:ext cx="8468870" cy="12520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3" y="626044"/>
            <a:ext cx="5008078" cy="41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5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76" y="493105"/>
            <a:ext cx="8586589" cy="30678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1" y="3667486"/>
            <a:ext cx="6873537" cy="28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76254" y="247020"/>
            <a:ext cx="7856959" cy="728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Логическим развитием смесителей с подавлением зеркального канала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являются квадратурные модуляторы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902" y="975746"/>
            <a:ext cx="4682134" cy="26702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54" y="3702736"/>
            <a:ext cx="3255216" cy="29657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88" y="3646025"/>
            <a:ext cx="3310425" cy="30791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371" y="1394206"/>
            <a:ext cx="5008809" cy="16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8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81" y="473492"/>
            <a:ext cx="3862148" cy="40547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08" y="473491"/>
            <a:ext cx="3533684" cy="392514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9641892" y="1294395"/>
            <a:ext cx="1704975" cy="9588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418" y="4709257"/>
            <a:ext cx="7744613" cy="3223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363956" y="5576901"/>
            <a:ext cx="7789248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Вопрос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на каких частотах использование квадратурного модулятора </a:t>
            </a:r>
            <a:b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не приведет к ухудшению шумов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6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1" y="849807"/>
            <a:ext cx="7206490" cy="35263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93" y="180068"/>
            <a:ext cx="5876710" cy="4398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17" y="4570553"/>
            <a:ext cx="10239299" cy="159958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793562" y="5975793"/>
            <a:ext cx="556690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Возможные виды дискриминационных характеристик.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8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3992005" y="509974"/>
            <a:ext cx="3829050" cy="285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21163" y="1075635"/>
            <a:ext cx="5770734" cy="29032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73212" y="4143284"/>
            <a:ext cx="10495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возможные варианты схем ФД и ЧФД на диаграмме разделены на фазовые детекторы гармонических колебаний (ФДГК), которые подробно описаны в ранних работах по теории систем ФАПЧ, и импульсные фазовые (ИФД) и частотно-фазовые (ИЧФД) детекторы.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73211" y="5138691"/>
            <a:ext cx="104950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 ФД гармонических колебаний с использованием интегральных технологий невозможна или весьма затруднительна. Из числа ИФД к настоящему времени наиболее полно исследованы ИФД, построенные по схеме «выборка-запоминание». Названные типы ФД относительно редко используют в интегральных схемах СЧ с кольцами ФАПЧ. Здесь мы дадим их краткое описание.</a:t>
            </a:r>
          </a:p>
        </p:txBody>
      </p:sp>
    </p:spTree>
    <p:extLst>
      <p:ext uri="{BB962C8B-B14F-4D97-AF65-F5344CB8AC3E}">
        <p14:creationId xmlns:p14="http://schemas.microsoft.com/office/powerpoint/2010/main" val="143501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158199" y="674128"/>
            <a:ext cx="1312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kern="100" dirty="0">
                <a:solidFill>
                  <a:srgbClr val="00000A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Литература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6821" y="1461194"/>
            <a:ext cx="97865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Букингем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 Шумы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Мир, 1979.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Малахов А. Н. Флуктуации в автоколебательных системах. – 1968.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Якимов А. В. Введение в физику шумов: учебное пособие //Нижний Новгород: ННГУ. – 2016.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Жалуд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В., Кулешов В.Н. Шумы в полупроводниковых устройствах. // Под общей ред. А.К. Нарышкина. Совместное советско-чешское издание. М.: Сов. Радио, 1977. – 416 с.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Ченакин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А.В.,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Горевой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А.В. Практическое построение синтезаторов частот СВЧ-диапазона. – М.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Горячая линия – Телеком, 2021. </a:t>
            </a:r>
          </a:p>
        </p:txBody>
      </p:sp>
    </p:spTree>
    <p:extLst>
      <p:ext uri="{BB962C8B-B14F-4D97-AF65-F5344CB8AC3E}">
        <p14:creationId xmlns:p14="http://schemas.microsoft.com/office/powerpoint/2010/main" val="239165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0" y="626076"/>
            <a:ext cx="6533804" cy="59971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976665" y="161336"/>
            <a:ext cx="791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Фазовые детекторы (дискриминаторы) гармонических колебаний (ФДГК)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8868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58" y="583040"/>
            <a:ext cx="6934897" cy="9327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96" y="583040"/>
            <a:ext cx="2944623" cy="23471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57" y="1680158"/>
            <a:ext cx="6934897" cy="12460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374" y="3090558"/>
            <a:ext cx="2993724" cy="15794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756" y="4834424"/>
            <a:ext cx="6934897" cy="4770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796" y="4411793"/>
            <a:ext cx="2712955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6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35182" y="425524"/>
            <a:ext cx="6489533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Импульсные фазовые и частотно-фазовые дискриминаторы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5" y="1080455"/>
            <a:ext cx="7874095" cy="31043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980" y="3913227"/>
            <a:ext cx="3594321" cy="25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92193" y="598643"/>
            <a:ext cx="921814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Импульсные фазовые и частотно-фазовые дискриминаторы на логических элементах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59242" y="987339"/>
            <a:ext cx="928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Дискриминационные характеристики и показатели качества ИФД на логических элементах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53" y="1487661"/>
            <a:ext cx="7635099" cy="31172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546" y="1487661"/>
            <a:ext cx="2488658" cy="13296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546" y="2948330"/>
            <a:ext cx="2352577" cy="131886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352" y="4504670"/>
            <a:ext cx="2886771" cy="170670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095488" y="5557822"/>
            <a:ext cx="4324864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ИФД на элементах “исключающее ИЛИ”,  асинхронном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RS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триггере, и ИЧФД на синхронных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-триггерах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7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3654" y="436230"/>
            <a:ext cx="11063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дискриминационных характеристик и показателей качества ИФД начнём со схемы, логическая часть которой построена на ЛЭ «исключающее ИЛИ».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входы такого ИФД подаются последовательности прямоугольных импульсов с делителя частоты колебаний эталонного генератора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д.эг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с делителя частоты колебаний подстраиваемого генератора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д.пг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В установившемся режиме эти импульсы имеют длительности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/2, где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1/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период входных колебаний. Высота этих импульсов соответствует уровню логической единицы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лог.1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соответствующей серии ЛЭ. Последовательность выходных импульсов также имеет период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высоту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лог.1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Ширина же этих импульсов зависит от разности фаз первых гармоник входных импульсов. Связь между уровнем выходного напряжения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ифд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уровнями входных напряжений определяется таблицей истинности ЛЭ «исключающее ИЛИ». Выходное напряжение ЛЭ управляет генератором тока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который при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ифд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(t)= U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лог.1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принимает значение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а при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ифд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(t)= 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равен нулю. 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 с управляемым генератором тока включён генератор постоянного тока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/2. Поэтому выходной ток схемы подкачки заряда, включённой после ЛЭ, равен разности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ичфд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/2).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320757" y="4613190"/>
            <a:ext cx="4008361" cy="1944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62" y="4468432"/>
            <a:ext cx="5447834" cy="19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0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410988" y="420129"/>
            <a:ext cx="2647950" cy="28750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66054" y="769372"/>
            <a:ext cx="46543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Временные диаграммы работы ИФД на ЛЭ «исключающее ИЛИ»: а – импульсные сигналы с выхода делителя частоты эталонного генератора; б – импульсные сигналы с выхода делителя частоты подстраиваемого генератора; в – импульсные сигналы на выходе ИФД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832" y="3504327"/>
            <a:ext cx="10783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рис. показаны временные диаграммы импульсов входных напряжений и выходного тока, соответствующие сдвигу фаз между напряжением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д.эг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напряжением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д.пг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равному π/2. В этом случае среднее за период значение тока управляемого генератора равно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/2, а средний разностный ток на выходе ИФД равен нулю. При этом, как видно из временных диаграмм рис.2.4 и таблицы истинности рис.2.2, с увеличением ∆Φ относительная ширина импульсов тока управляемого генератора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увеличится и возрастёт выходной ток ИЧФД. Это соответствует положению рассматриваемой рабочей точки на восходящем участке дискриминационной характеристики.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503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28135" y="634310"/>
            <a:ext cx="3886200" cy="172994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00217" y="2364257"/>
            <a:ext cx="3904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Статическая дискриминационная характеристика ИФД на элементе «исключающее ИЛИ»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870622" y="639249"/>
            <a:ext cx="7372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Статическую дискриминационную характеристику рассматриваемого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ИФД (рис.2.3) на отрезке (-π) &lt; ∆Φ &lt; π можно описать соотношениями: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90" y="1329449"/>
            <a:ext cx="5268739" cy="466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590" y="1722935"/>
            <a:ext cx="5184169" cy="39256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135" y="3451653"/>
            <a:ext cx="61433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Другим важным показателем качества является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пульсаций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с периодом входных колебаний, характеризуемый амплитудами гармонических составляющих с частотой сравнения и кратными частотами.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Представив выходной ток ИФД в стационарном режиме при работе на устойчивой ветви ДХ рядом Фурье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рассчитав амплитуды гармоник выходных пульсаций, приведённых ко входу ИФД, по линеаризованной характеристике, получим зависимости этих амплитуд от установившейся разности фаз.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Амплитуды гармоник с нечётными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равны нулю.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952087" y="3226027"/>
            <a:ext cx="4904732" cy="32519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837" y="2226906"/>
            <a:ext cx="6132313" cy="8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84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6692" y="3178595"/>
            <a:ext cx="6096000" cy="15741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Минимальная частота гармоник пульсаций выходного тока ИФД вдвое выше частоты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фд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Обратите внимание на амплитуду второй гармоники, поскольку выходным сигналом ИФД является постоянная составляющая тока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ифд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), эту гармонику необходимо отфильтровывать.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043351" y="285119"/>
            <a:ext cx="4904732" cy="325195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16692" y="110973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формулы и рис. видно, что минимальная частота гармоник пульсаций вдвое выше частоты сравнения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Амплитуда гармоники с частотой 2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максимальна при ∆Φ = π/2 и в наиболее приемлемой рабочей точке при режиме синхронизма |Φ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.2(0)|=2 рад. Однако в этой рабочей точке равна нулю амплитуда 4-й гармоники, а амплитуда 6-й гармоники |Φ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чфд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.6(0)|≈0,6 рад.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2" y="285119"/>
            <a:ext cx="6132313" cy="8461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6691" y="4790282"/>
            <a:ext cx="110139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Предположим, что флуктуации питающего напряжения ЛЭ приводят к относительным изменениям амплитуды выходных импульсов δ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лог.1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(t)=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пн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и что эти изменения приводит к таким же относительным изменениям высоты импульсов тока управляемого генератора СПЗ δ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пн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при фиксированной величине генератора тока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/2. Тогда в рабочей точке, соответствующей ∆Φ = π/2, сдвиг фазы, вызванный влиянием питающего напряжения, оценивается по формуле                                   Для многих приложений такая чувствительность является слишком высокой и необходимо искать пути её снижения.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71" y="5906069"/>
            <a:ext cx="1942713" cy="3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7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89788" y="392598"/>
            <a:ext cx="374249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ИФД на и асинхронном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RS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триггере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43" y="781294"/>
            <a:ext cx="6351793" cy="18548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3" y="2637674"/>
            <a:ext cx="6319101" cy="9622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2" y="3599935"/>
            <a:ext cx="6358099" cy="11450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730439" y="392598"/>
            <a:ext cx="3486150" cy="307943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04669" y="3472031"/>
            <a:ext cx="45060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пояснению работы ИФД на RS-триггере: а – импульсные сигналы эталонного генератора; б – импульсные сигналы с выхода подстраиваемого генератора; в – импульсные сигналы на выходе ИФД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577234" y="4829442"/>
            <a:ext cx="3107521" cy="1755627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903060" y="5202040"/>
            <a:ext cx="2980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Дискриминационная характеристика ИФД на основе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-триггера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8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16693" y="225969"/>
            <a:ext cx="54204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видно из временных диаграмм, на выходе рассматриваемого ИФД существует периодическая составляющая тока с периодом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Представление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выходного напряжения этого ИФД рядом Фурье имеет вид: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1697987"/>
            <a:ext cx="5589498" cy="67052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1405" y="23989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зависимости амплитуд гармонических составляющих этого ряда с номерами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1, 2 и 3 показаны на рис.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269852" y="608381"/>
            <a:ext cx="4011674" cy="265983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397578" y="3138269"/>
            <a:ext cx="44441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 амплитуд гармоник выходных импульсов ИФД на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триггере, пересчитанных к входу ИФД, от сдвига фаз входных сигналов для n = 1 (сплошная линия),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 (точечная линия) и n = 3 (штрихпунктирная линия)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16693" y="3122583"/>
            <a:ext cx="655316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Сравним формулы разложения в ряд Фурье для ИФД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триггере  и элементе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Исключающее ИЛИ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8" y="3781254"/>
            <a:ext cx="5572935" cy="76895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45738" y="4498235"/>
            <a:ext cx="6787978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Обратим внимание, что в ИФД на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RS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триггере в рабочей точке наибольшую амплитуду имеет первая гармоника 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=1,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Φ</a:t>
            </a:r>
            <a:r>
              <a:rPr lang="ru-RU" baseline="-25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фд1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=4), и она в два раза выше, чем амплитуда второй, самой низшей, гармоники, в ИФД на элементе “исключающее ИЛИ” 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=2,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Φ</a:t>
            </a:r>
            <a:r>
              <a:rPr lang="ru-RU" baseline="-250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фд2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=2). Получаем, что уровень пульсаций в ИФД на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RS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триггере в два раза выше, а частота пульсаций – в два раза ниже, и ее труднее отфильтровать.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47183" y="398855"/>
            <a:ext cx="2280945" cy="399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Смесители частот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651" y="825719"/>
            <a:ext cx="9207113" cy="55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4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33" y="109046"/>
            <a:ext cx="6582032" cy="53924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186250" y="3199553"/>
            <a:ext cx="4572393" cy="24193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758643" y="3273428"/>
            <a:ext cx="4806232" cy="21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8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624784" y="3794115"/>
            <a:ext cx="3606637" cy="19083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137189" y="3794115"/>
            <a:ext cx="3966776" cy="131703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420497" y="5410367"/>
            <a:ext cx="5815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Искажения ДХ ИФД на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-триггере, возникающие из-за конечной длительности управляющих импульсов и конечной длительности времени переключения триггера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46206" y="946989"/>
            <a:ext cx="99183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входные импульсы этого ИФД имеют конечную длительность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 после перевода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-триггера на верхний уровень фронтом импульса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д.эг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поступающего на вход S, возврат его на нижний уровень фронтом импульса </a:t>
            </a:r>
            <a:r>
              <a:rPr lang="ru-RU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пг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невозможен, пока на входе 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сохраняется напряжение,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соответствующее уровню 1. Поэтому в интервале разностей фаз 0≤∆Φ≤2π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длительности импульсов выходного напряжения триггера и тока управляемого им генератора тока в схеме рис. не зависят от разности фаз и остаются равными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ru-RU" sz="10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Соответственно не меняются и средние за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значения упомянутых напряжения и тока. Возникающее по этой причине искажение дискриминационной характеристики ИФД показано на рис.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7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CA2816-F83E-E983-2A83-408DD51163B4}"/>
              </a:ext>
            </a:extLst>
          </p:cNvPr>
          <p:cNvSpPr txBox="1"/>
          <p:nvPr/>
        </p:nvSpPr>
        <p:spPr>
          <a:xfrm>
            <a:off x="490444" y="333533"/>
            <a:ext cx="73045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Одной из проблем источников колебаний, содержащих кольца ФАПЧ,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являлась проблема обеспечения надёжного ввода таких систем в режим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синхронизма. В системах с обычными ФД и ИФД решение этой проблемы при жёстких требованиях к фильтрации помех и пульсаций на выходах ФД и ИФД вызывало значительные трудности.</a:t>
            </a:r>
          </a:p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Поэтому возникла необходимость в построении частотно-фазовых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дискриминаторов (ЧФД), обладающих чувствительностью не только к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разности фаз, но и к разности частот. Аналоговые варианты построения ЧФД были неудобны для практической реализации, особенно после перехода производителей радиотехнических устройств к интегральным технологиям.</a:t>
            </a:r>
          </a:p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Изобретение и совершенствование импульсных ЧФД (ИЧФД), построенных на логических элементах, позволило в большинстве приложений практически снять проблему ввода систем ФАПЧ в режим синхронизма. Обобщённая функциональная схема такого ИЧФД показана на рис.</a:t>
            </a:r>
            <a:r>
              <a:rPr lang="ru-RU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4E8ABD-F3FA-B428-1876-5302C66F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738789" y="333532"/>
            <a:ext cx="3894915" cy="2418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A5C2F1-D0E2-8A0D-D4D5-42B29A50FF65}"/>
              </a:ext>
            </a:extLst>
          </p:cNvPr>
          <p:cNvSpPr txBox="1"/>
          <p:nvPr/>
        </p:nvSpPr>
        <p:spPr>
          <a:xfrm>
            <a:off x="8010054" y="2831099"/>
            <a:ext cx="3931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000000"/>
                </a:solidFill>
                <a:effectLst/>
                <a:latin typeface="TimesNewRoman"/>
              </a:rPr>
              <a:t>Обобщённая функциональная схема ИЧФД на логических элементах со схемой подкачки заряда на выходе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0D15E-E522-60E0-1CD2-949372A53783}"/>
              </a:ext>
            </a:extLst>
          </p:cNvPr>
          <p:cNvSpPr txBox="1"/>
          <p:nvPr/>
        </p:nvSpPr>
        <p:spPr>
          <a:xfrm>
            <a:off x="490444" y="4857848"/>
            <a:ext cx="11143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Схема состоит из двух частей: логической части ЛЧ и выходной (аналоговой) части АЧ. На выходах формируются прямоугольные импульсы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1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 и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2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), управляющие работой аналоговой части. Аналоговая часть схемы представляет собой схему подкачки заряда (СПЗ), формирующую последовательности импульсов токов фиксированной высоты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I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1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 и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I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2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), временные положения которых совпадают с положениями управляющих импульсов напряжения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1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 и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TimesNewRoman"/>
              </a:rPr>
              <a:t>2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7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8E883-3D07-D16A-690B-8FCBD9B050D6}"/>
              </a:ext>
            </a:extLst>
          </p:cNvPr>
          <p:cNvSpPr txBox="1"/>
          <p:nvPr/>
        </p:nvSpPr>
        <p:spPr>
          <a:xfrm>
            <a:off x="640533" y="516109"/>
            <a:ext cx="62129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Логическая часть построена так, что средний за период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 разностный ток                                          подаваемый на вход</a:t>
            </a: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b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ФНЧ, пропорционален разности фаз входных колебаний ИЧФД.</a:t>
            </a:r>
            <a:r>
              <a:rPr lang="ru-RU" dirty="0"/>
              <a:t> </a:t>
            </a:r>
          </a:p>
          <a:p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Одной из часто встречающихся схем ИЧФД является схема, показанная на рисунке. Логическая часть этой схемы реализована на двух синхронных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-триггерах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1,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2 и схеме логического перемножения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3.</a:t>
            </a:r>
            <a:r>
              <a:rPr lang="ru-RU" dirty="0"/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На входы рассматриваемого ИЧФД можно подавать как короткие управляющие импульсы, так и импульсы в форме меандра. Сигнал с выхода делителя частоты эталонного генератора </a:t>
            </a:r>
            <a:r>
              <a:rPr lang="ru-RU" sz="1800" b="0" i="1" dirty="0" err="1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800" b="0" i="0" baseline="-25000" dirty="0" err="1">
                <a:solidFill>
                  <a:srgbClr val="000000"/>
                </a:solidFill>
                <a:effectLst/>
                <a:latin typeface="TimesNewRoman"/>
              </a:rPr>
              <a:t>д.эг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 (см. рис.1.6) подается на вход синхронизации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C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триггера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1. Импульсы с выхода делителя частоты подстраиваемого генератора </a:t>
            </a:r>
            <a:r>
              <a:rPr lang="ru-RU" sz="1800" b="0" i="1" dirty="0" err="1">
                <a:solidFill>
                  <a:srgbClr val="000000"/>
                </a:solidFill>
                <a:effectLst/>
                <a:latin typeface="TimesNewRoman"/>
              </a:rPr>
              <a:t>U</a:t>
            </a:r>
            <a:r>
              <a:rPr lang="ru-RU" sz="1800" b="0" i="0" baseline="-25000" dirty="0" err="1">
                <a:solidFill>
                  <a:srgbClr val="000000"/>
                </a:solidFill>
                <a:effectLst/>
                <a:latin typeface="TimesNewRoman"/>
              </a:rPr>
              <a:t>д.пг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(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t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) подаются на вход синхронизации триггера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2. На информационные входы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D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обоих триггеров подано постоянное напряжение, соответствующее уровню лог. 1. При подаче положительного перепада напряжения на вход </a:t>
            </a:r>
            <a:r>
              <a:rPr lang="ru-RU" sz="1800" b="0" i="1" dirty="0">
                <a:solidFill>
                  <a:srgbClr val="000000"/>
                </a:solidFill>
                <a:effectLst/>
                <a:latin typeface="TimesNewRoman"/>
              </a:rPr>
              <a:t>C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TimesNewRoman"/>
              </a:rPr>
              <a:t>триггера на его выходе устанавливается такой же логический уровень, какой задан на информационном входе, т.е. лог. 1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BA1A9D-02C3-D1B5-535C-BF046407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14" y="910957"/>
            <a:ext cx="2295666" cy="637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8B5D5B-0C45-2AAB-8401-8F828FDE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974378" y="516108"/>
            <a:ext cx="4765325" cy="278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22C4A-4681-8374-8451-4E6459E964F9}"/>
              </a:ext>
            </a:extLst>
          </p:cNvPr>
          <p:cNvSpPr txBox="1"/>
          <p:nvPr/>
        </p:nvSpPr>
        <p:spPr>
          <a:xfrm>
            <a:off x="7394228" y="3500838"/>
            <a:ext cx="3925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rgbClr val="000000"/>
                </a:solidFill>
                <a:effectLst/>
                <a:latin typeface="TimesNewRoman"/>
              </a:rPr>
              <a:t>Схема ИЧФД с тремя состояниями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94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AF9942-CE1A-8F6F-EF0C-F440A8CA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4" y="602352"/>
            <a:ext cx="4303376" cy="31863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39BD96-9F8E-D232-7CD6-00790A2A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4" y="3788672"/>
            <a:ext cx="4457900" cy="246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8EF03-E360-D120-0856-1C7D9F1C6E26}"/>
              </a:ext>
            </a:extLst>
          </p:cNvPr>
          <p:cNvSpPr txBox="1"/>
          <p:nvPr/>
        </p:nvSpPr>
        <p:spPr>
          <a:xfrm>
            <a:off x="4823234" y="552354"/>
            <a:ext cx="6097508" cy="5703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Поясним механизм определения знака разности частот входных колебаний в рассматриваемом ИЧФД при его работе в асинхронном режиме. Воспользуемся для этого временными диаграммами, показанными на рис. Они построены при условии, что в начальный момент фронты сигналов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д.эг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и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д.пг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совпадают, но частота сигнала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д.эг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выше, чем частота сигнала</a:t>
            </a:r>
            <a:b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д.пг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). В этом случае на выходе триггера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1 появляются управляющие импульсы, ширина которых нарастает пропорционально нарастающей разности фаз входных сигналов, до тех пор, пока разность фаз не достигнет 2π. Соответственно растёт ширина импульсов тока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на выходе АЧ. При этом на выходе триггера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2 ширина импульсов определяется только суммой времени его переключения в положение лог.1, времени переключения выхода схемы «И» 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3) в положение лог.1 и времени возврата триггера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2 в положение лог.0. От разности фаз входных сигналов ширина этих импульсов и импульсов вытекающего из общей точки тока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не зависит.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9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242C2B-6ED4-C671-BF2F-3E60E6E7CAF2}"/>
              </a:ext>
            </a:extLst>
          </p:cNvPr>
          <p:cNvSpPr txBox="1"/>
          <p:nvPr/>
        </p:nvSpPr>
        <p:spPr>
          <a:xfrm>
            <a:off x="993617" y="538049"/>
            <a:ext cx="10069717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Если частоты сигналов, подаваемых на вход ИЧФД, равны или в переходном процессе разность фаз входных колебаний не превышает апертуры дискриминационной характеристики ИЧФД, то ИЧФД работает в режиме фазового детектирования. Идеализированная статическая дискриминационная характеристика ИЧФД изображена на рис.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546186-6ABE-218A-2E1B-B65B1B55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51" y="2028682"/>
            <a:ext cx="8288897" cy="2544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DE841-F53D-4D1A-FC75-5FE14176B6B2}"/>
              </a:ext>
            </a:extLst>
          </p:cNvPr>
          <p:cNvSpPr txBox="1"/>
          <p:nvPr/>
        </p:nvSpPr>
        <p:spPr>
          <a:xfrm>
            <a:off x="2966895" y="4388842"/>
            <a:ext cx="6258207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Статическая дискриминационная характеристика ИЧФД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06C14-9639-5D77-335B-91F0B0E7F67A}"/>
              </a:ext>
            </a:extLst>
          </p:cNvPr>
          <p:cNvSpPr txBox="1"/>
          <p:nvPr/>
        </p:nvSpPr>
        <p:spPr>
          <a:xfrm>
            <a:off x="993616" y="4995710"/>
            <a:ext cx="10069717" cy="1360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Дискриминационная характеристика такого ИЧФД при бесконечно малой длительности входных импульсов и работе ИЧФД в синхронном или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квазисинхронном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режиме (или в режиме фазового детектирования) записывается в виде: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baseline="-2500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ифд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(∆Φ) = (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/2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π) (∆Φ – 2π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при (-2π) &lt; ∆Φ &lt; 2π ,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= …-1,0,1,…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67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484BC-FCCC-4688-8824-D6BEA0582ABE}"/>
              </a:ext>
            </a:extLst>
          </p:cNvPr>
          <p:cNvSpPr txBox="1"/>
          <p:nvPr/>
        </p:nvSpPr>
        <p:spPr>
          <a:xfrm>
            <a:off x="271602" y="289711"/>
            <a:ext cx="11434528" cy="498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Как видно из рис., эта характеристика неоднозначна, причём положение рабочей точки на одном из её участков с положительным наклоном зависит от начальных условий. Любой из участков с положительным наклоном может быть рабочим и рабочая точка в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квазисинхронном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режиме может двигаться по нему в любом направлении (что показано стрелками на рис.), пока модуль разности фаз входных колебаний не достигает 2π.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Таким образом, апертура идеализированной ДХ рассматриваемого ИЧФД равна 2π, т.е. вдвое превышает апертуру ИФД на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-триггере. При выходе изображающей точки на характеристике рис. за пределы рабочего участка в положительной части ДХ происходит переход рабочей точки на соседний участок, лежащий справа (по штриховой линии со стрелкой вниз), и синхронный режим может установиться уже на этом участке. В асинхронном режиме при условии (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эг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M -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пг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&gt; 0 изображающая точка будет двигаться по ДХ вправо, находясь всё время в области положительных значений выходного тока, воздействие среднего значения которого через цепь обратной связи приводит к уменьшению разности входных частот. При условии (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эг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M -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u-RU" sz="1050" dirty="0" err="1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пг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) &lt; 0 изображающая точка будет двигаться влево, находясь в области отрицательных значений выходного тока, воздействие которого также приведёт к уменьшению разности входных частот. Отметим, что такая форма ДХ получается при идеальной симметрии схемы, т.е. при одинаковых характеристиках обоих триггеров и генераторов втекающего в точку соединения с внешней цепью и вытекающего из неё токов, а также при длительностях процессов переключения во всех элементах, пренебрежимо малой по сравнению с периодом входных колебаний. Невыполнение этих допущений приведёт к искажениям ДХ.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80673C-308F-A32E-1FDF-E27D0B97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94" y="5271075"/>
            <a:ext cx="4272812" cy="13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2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3F8692-5314-496A-C949-CE835BF7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54" y="352735"/>
            <a:ext cx="5098364" cy="4842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5F90E4-2DA7-5C77-58D0-DE10E68B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4" y="5416161"/>
            <a:ext cx="5888548" cy="387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C7678-0B0D-B6E6-0F1F-5E42AAC01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175278" y="752778"/>
            <a:ext cx="3042873" cy="20174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E8C494-6E40-F4B1-A703-C264B6A73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175275" y="3301635"/>
            <a:ext cx="3042876" cy="2017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9E2FC-1F95-E8EC-EF96-06AB39B8C302}"/>
              </a:ext>
            </a:extLst>
          </p:cNvPr>
          <p:cNvSpPr txBox="1"/>
          <p:nvPr/>
        </p:nvSpPr>
        <p:spPr>
          <a:xfrm>
            <a:off x="8981655" y="2666623"/>
            <a:ext cx="1430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 триггер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4798F-34C5-3BFC-23BC-D79BF1AD1C52}"/>
              </a:ext>
            </a:extLst>
          </p:cNvPr>
          <p:cNvSpPr txBox="1"/>
          <p:nvPr/>
        </p:nvSpPr>
        <p:spPr>
          <a:xfrm>
            <a:off x="8578464" y="5348855"/>
            <a:ext cx="2236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Исключающее ИЛИ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7299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649180-185D-CCCE-0FA1-7A878163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110619" y="720864"/>
            <a:ext cx="5940425" cy="3411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4DA19-BB63-187C-E780-5C41EFFF62DF}"/>
              </a:ext>
            </a:extLst>
          </p:cNvPr>
          <p:cNvSpPr txBox="1"/>
          <p:nvPr/>
        </p:nvSpPr>
        <p:spPr>
          <a:xfrm>
            <a:off x="3110619" y="425153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Логическая часть ИЧФД на асинхронных RS-триггерах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7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607BD1-A949-50D0-337E-3BB4F1A1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36" y="337058"/>
            <a:ext cx="8779128" cy="58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5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4" y="416689"/>
            <a:ext cx="8084053" cy="1759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4" y="2176258"/>
            <a:ext cx="8084053" cy="36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3A7098-5F29-7D61-326F-B8F2594C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01545" y="455480"/>
            <a:ext cx="5162550" cy="3190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C2117C-6E76-1FDC-9D68-4C52B77F2490}"/>
              </a:ext>
            </a:extLst>
          </p:cNvPr>
          <p:cNvSpPr txBox="1"/>
          <p:nvPr/>
        </p:nvSpPr>
        <p:spPr>
          <a:xfrm>
            <a:off x="497940" y="455480"/>
            <a:ext cx="6690512" cy="6113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Фликкерные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и тепловые шумы ИЧФД.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В реальном ИЧФД, состоящем из логической части и включённой после неё аналоговой части, в качестве которой используется схема подкачки заряда, СПМ эквивалентных фазовых шумов является суммой СПМ фазовых шумов, вносимых логической частью ИЧФД, и СПМ фазовых шумов, вносимых СПЗ. Поэтому полная СПМ эквивалентного фазового шума ИЧФД оценивается по формуле: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ru-RU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φ.ИЧФД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(F)=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ru-RU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φ.ЛЧ.ИЧФД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(F)+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ru-RU" sz="1800" baseline="-2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φ.СПЗ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(F)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ИЧФД обладает большим по сравнению с рассмотренным ИФД уровнем эквивалентных фазовых флуктуаций, что обусловлено более сложной логической частью и наличием выходной части с дополнительными источниками внутренних шумов.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Очевидно, что относительное влияние собственных шумов выходной части ИЧФД можно уменьшить, увеличивая постоянный ток </a:t>
            </a:r>
            <a:r>
              <a:rPr lang="ru-RU" sz="1800" i="1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05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ru-RU" sz="1800" dirty="0">
                <a:solidFill>
                  <a:srgbClr val="000000"/>
                </a:solidFill>
                <a:effectLst/>
                <a:latin typeface="TimesNewRoman"/>
                <a:ea typeface="Calibri" panose="020F0502020204030204" pitchFamily="34" charset="0"/>
                <a:cs typeface="Calibri" panose="020F0502020204030204" pitchFamily="34" charset="0"/>
              </a:rPr>
              <a:t>на выходе дискриминатора. Однако существует ряд факторов (например, максимальная рассеиваемая схемой мощность и максимальный ток, который может потреблять схема от источника питания), ограничивающих это значение.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1E40A-B2AD-31DE-B43D-4B5F08792658}"/>
              </a:ext>
            </a:extLst>
          </p:cNvPr>
          <p:cNvSpPr txBox="1"/>
          <p:nvPr/>
        </p:nvSpPr>
        <p:spPr>
          <a:xfrm>
            <a:off x="8229600" y="4146266"/>
            <a:ext cx="3071388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Составляющие СПМ эквивалентных фазовых шумов ИЧФД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0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6" y="659758"/>
            <a:ext cx="11006907" cy="57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9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70" y="341040"/>
            <a:ext cx="7219578" cy="1823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0" y="2740113"/>
            <a:ext cx="7729556" cy="21908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68" y="4931010"/>
            <a:ext cx="6150980" cy="173656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631723" y="2239376"/>
            <a:ext cx="6050567" cy="399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Чем определяется коэффициент шума смесителя?</a:t>
            </a:r>
            <a:endParaRPr lang="ru-RU" sz="20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98" y="564008"/>
            <a:ext cx="10135893" cy="25495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98" y="3431735"/>
            <a:ext cx="4346535" cy="29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2" y="423068"/>
            <a:ext cx="9618562" cy="61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47" y="335667"/>
            <a:ext cx="8881367" cy="28723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47" y="3231127"/>
            <a:ext cx="8881367" cy="5926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77" y="4544710"/>
            <a:ext cx="11266269" cy="12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82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2532</Words>
  <Application>Microsoft Office PowerPoint</Application>
  <PresentationFormat>Широкоэкранный</PresentationFormat>
  <Paragraphs>68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TimesNewRoman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Королев</dc:creator>
  <cp:lastModifiedBy>Aleksey Korolev</cp:lastModifiedBy>
  <cp:revision>146</cp:revision>
  <dcterms:created xsi:type="dcterms:W3CDTF">2023-09-06T06:02:29Z</dcterms:created>
  <dcterms:modified xsi:type="dcterms:W3CDTF">2024-11-04T18:29:58Z</dcterms:modified>
</cp:coreProperties>
</file>